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0" y="1540440"/>
            <a:ext cx="8229240" cy="462852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move the slide</a:t>
            </a:r>
            <a:endParaRPr b="0" lang="en-US" sz="4400" spc="-1" strike="noStrike">
              <a:solidFill>
                <a:srgbClr val="000000"/>
              </a:solidFill>
              <a:latin typeface="Calibri Light"/>
            </a:endParaRPr>
          </a:p>
        </p:txBody>
      </p:sp>
      <p:sp>
        <p:nvSpPr>
          <p:cNvPr id="368" name="PlaceHolder 2"/>
          <p:cNvSpPr>
            <a:spLocks noGrp="1"/>
          </p:cNvSpPr>
          <p:nvPr>
            <p:ph type="body"/>
          </p:nvPr>
        </p:nvSpPr>
        <p:spPr>
          <a:xfrm>
            <a:off x="822960" y="6949440"/>
            <a:ext cx="6583320" cy="65833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69" name="PlaceHolder 3"/>
          <p:cNvSpPr>
            <a:spLocks noGrp="1"/>
          </p:cNvSpPr>
          <p:nvPr>
            <p:ph type="hdr"/>
          </p:nvPr>
        </p:nvSpPr>
        <p:spPr>
          <a:xfrm>
            <a:off x="0" y="0"/>
            <a:ext cx="3571200" cy="7311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70" name="PlaceHolder 4"/>
          <p:cNvSpPr>
            <a:spLocks noGrp="1"/>
          </p:cNvSpPr>
          <p:nvPr>
            <p:ph type="dt" idx="1"/>
          </p:nvPr>
        </p:nvSpPr>
        <p:spPr>
          <a:xfrm>
            <a:off x="4658040" y="0"/>
            <a:ext cx="3571200" cy="7311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371" name="PlaceHolder 5"/>
          <p:cNvSpPr>
            <a:spLocks noGrp="1"/>
          </p:cNvSpPr>
          <p:nvPr>
            <p:ph type="ftr" idx="2"/>
          </p:nvPr>
        </p:nvSpPr>
        <p:spPr>
          <a:xfrm>
            <a:off x="0" y="13898880"/>
            <a:ext cx="3571200" cy="7311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372" name="PlaceHolder 6"/>
          <p:cNvSpPr>
            <a:spLocks noGrp="1"/>
          </p:cNvSpPr>
          <p:nvPr>
            <p:ph type="sldNum" idx="3"/>
          </p:nvPr>
        </p:nvSpPr>
        <p:spPr>
          <a:xfrm>
            <a:off x="4658040" y="13898880"/>
            <a:ext cx="3571200" cy="7311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EEBD3315-BE8B-4B8F-9E9A-ADF21C45C72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6040" cy="3085920"/>
          </a:xfrm>
          <a:prstGeom prst="rect">
            <a:avLst/>
          </a:prstGeom>
          <a:ln w="0">
            <a:noFill/>
          </a:ln>
        </p:spPr>
      </p:sp>
      <p:sp>
        <p:nvSpPr>
          <p:cNvPr id="41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13"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39B16775-2EE9-4BA1-84D6-B5AA01766D0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6040" cy="3085920"/>
          </a:xfrm>
          <a:prstGeom prst="rect">
            <a:avLst/>
          </a:prstGeom>
          <a:ln w="0">
            <a:noFill/>
          </a:ln>
        </p:spPr>
      </p:sp>
      <p:sp>
        <p:nvSpPr>
          <p:cNvPr id="41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16"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DF30B6F-9AFA-4ECB-BF3E-16D9BDDDA2B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5800" y="1143000"/>
            <a:ext cx="5486040" cy="3085920"/>
          </a:xfrm>
          <a:prstGeom prst="rect">
            <a:avLst/>
          </a:prstGeom>
          <a:ln w="0">
            <a:noFill/>
          </a:ln>
        </p:spPr>
      </p:sp>
      <p:sp>
        <p:nvSpPr>
          <p:cNvPr id="41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19"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1125230-77F3-4F22-A441-2BE82B91F80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5800" y="1143000"/>
            <a:ext cx="5486040" cy="3085920"/>
          </a:xfrm>
          <a:prstGeom prst="rect">
            <a:avLst/>
          </a:prstGeom>
          <a:ln w="0">
            <a:noFill/>
          </a:ln>
        </p:spPr>
      </p:sp>
      <p:sp>
        <p:nvSpPr>
          <p:cNvPr id="42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22"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BE08C78-6341-40F3-80FA-594CF329A3C6}"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86040" cy="3085920"/>
          </a:xfrm>
          <a:prstGeom prst="rect">
            <a:avLst/>
          </a:prstGeom>
          <a:ln w="0">
            <a:noFill/>
          </a:ln>
        </p:spPr>
      </p:sp>
      <p:sp>
        <p:nvSpPr>
          <p:cNvPr id="42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25"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078FB06-9ADB-4241-91B8-E00879A7833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6040" cy="3085920"/>
          </a:xfrm>
          <a:prstGeom prst="rect">
            <a:avLst/>
          </a:prstGeom>
          <a:ln w="0">
            <a:noFill/>
          </a:ln>
        </p:spPr>
      </p:sp>
      <p:sp>
        <p:nvSpPr>
          <p:cNvPr id="42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28"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9A3959D4-558D-48E5-AE3D-1CCB97E8555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6040" cy="308592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431"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A55DE1F-29BF-4143-A88F-BE4B97B6C48B}"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3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4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4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4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4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4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4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4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5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5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6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5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5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5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6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6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6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6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6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6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7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7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7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8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9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9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9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0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0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0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0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0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0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1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1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2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3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solidFill>
                <a:srgbClr val="000000"/>
              </a:solidFill>
              <a:latin typeface="Calibri Light"/>
            </a:endParaRPr>
          </a:p>
        </p:txBody>
      </p:sp>
      <p:sp>
        <p:nvSpPr>
          <p:cNvPr id="33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hyperlink" Target="https://gamma.app/?utm_source=made-with-gamma" TargetMode="External"/><Relationship Id="rId4" Type="http://schemas.openxmlformats.org/officeDocument/2006/relationships/image" Target="../media/image4.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6.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hyperlink" Target="https://gamma.app/?utm_source=made-with-gamma" TargetMode="External"/><Relationship Id="rId4" Type="http://schemas.openxmlformats.org/officeDocument/2006/relationships/image" Target="../media/image10.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hyperlink" Target="https://gamma.app/?utm_source=made-with-gamma" TargetMode="External"/><Relationship Id="rId4" Type="http://schemas.openxmlformats.org/officeDocument/2006/relationships/image" Target="../media/image12.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14.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png"/><Relationship Id="rId3" Type="http://schemas.openxmlformats.org/officeDocument/2006/relationships/hyperlink" Target="https://gamma.app/?utm_source=made-with-gamma" TargetMode="External"/><Relationship Id="rId4" Type="http://schemas.openxmlformats.org/officeDocument/2006/relationships/image" Target="../media/image16.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18.png"/><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a:t>
            </a:r>
            <a:r>
              <a:rPr b="0" lang="en-US" sz="4400" spc="-1" strike="noStrike">
                <a:solidFill>
                  <a:srgbClr val="000000"/>
                </a:solidFill>
                <a:latin typeface="Calibri Light"/>
              </a:rPr>
              <a:t>the title </a:t>
            </a:r>
            <a:r>
              <a:rPr b="0" lang="en-US" sz="4400" spc="-1" strike="noStrike">
                <a:solidFill>
                  <a:srgbClr val="000000"/>
                </a:solidFill>
                <a:latin typeface="Calibri Light"/>
              </a:rPr>
              <a:t>text format</a:t>
            </a:r>
            <a:endParaRPr b="0" lang="en-US" sz="4400" spc="-1" strike="noStrike">
              <a:solidFill>
                <a:srgbClr val="000000"/>
              </a:solidFill>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Image 0" descr="preencoded.png"/>
          <p:cNvPicPr/>
          <p:nvPr/>
        </p:nvPicPr>
        <p:blipFill>
          <a:blip r:embed="rId2"/>
          <a:stretch/>
        </p:blipFill>
        <p:spPr>
          <a:xfrm>
            <a:off x="0" y="0"/>
            <a:ext cx="14630040" cy="8229240"/>
          </a:xfrm>
          <a:prstGeom prst="rect">
            <a:avLst/>
          </a:prstGeom>
          <a:ln w="0">
            <a:noFill/>
          </a:ln>
        </p:spPr>
      </p:pic>
      <p:sp>
        <p:nvSpPr>
          <p:cNvPr id="42"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43"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a:t>
            </a:r>
            <a:r>
              <a:rPr b="0" lang="en-US" sz="4400" spc="-1" strike="noStrike">
                <a:solidFill>
                  <a:srgbClr val="000000"/>
                </a:solidFill>
                <a:latin typeface="Calibri Light"/>
              </a:rPr>
              <a:t>l</a:t>
            </a:r>
            <a:r>
              <a:rPr b="0" lang="en-US" sz="4400" spc="-1" strike="noStrike">
                <a:solidFill>
                  <a:srgbClr val="000000"/>
                </a:solidFill>
                <a:latin typeface="Calibri Light"/>
              </a:rPr>
              <a:t>i</a:t>
            </a:r>
            <a:r>
              <a:rPr b="0" lang="en-US" sz="4400" spc="-1" strike="noStrike">
                <a:solidFill>
                  <a:srgbClr val="000000"/>
                </a:solidFill>
                <a:latin typeface="Calibri Light"/>
              </a:rPr>
              <a:t>c</a:t>
            </a:r>
            <a:r>
              <a:rPr b="0" lang="en-US" sz="4400" spc="-1" strike="noStrike">
                <a:solidFill>
                  <a:srgbClr val="000000"/>
                </a:solidFill>
                <a:latin typeface="Calibri Light"/>
              </a:rPr>
              <a:t>k</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o</a:t>
            </a:r>
            <a:r>
              <a:rPr b="0" lang="en-US" sz="4400" spc="-1" strike="noStrike">
                <a:solidFill>
                  <a:srgbClr val="000000"/>
                </a:solidFill>
                <a:latin typeface="Calibri Light"/>
              </a:rPr>
              <a:t> </a:t>
            </a:r>
            <a:r>
              <a:rPr b="0" lang="en-US" sz="4400" spc="-1" strike="noStrike">
                <a:solidFill>
                  <a:srgbClr val="000000"/>
                </a:solidFill>
                <a:latin typeface="Calibri Light"/>
              </a:rPr>
              <a:t>e</a:t>
            </a:r>
            <a:r>
              <a:rPr b="0" lang="en-US" sz="4400" spc="-1" strike="noStrike">
                <a:solidFill>
                  <a:srgbClr val="000000"/>
                </a:solidFill>
                <a:latin typeface="Calibri Light"/>
              </a:rPr>
              <a:t>d</a:t>
            </a:r>
            <a:r>
              <a:rPr b="0" lang="en-US" sz="4400" spc="-1" strike="noStrike">
                <a:solidFill>
                  <a:srgbClr val="000000"/>
                </a:solidFill>
                <a:latin typeface="Calibri Light"/>
              </a:rPr>
              <a:t>i</a:t>
            </a:r>
            <a:r>
              <a:rPr b="0" lang="en-US" sz="4400" spc="-1" strike="noStrike">
                <a:solidFill>
                  <a:srgbClr val="000000"/>
                </a:solidFill>
                <a:latin typeface="Calibri Light"/>
              </a:rPr>
              <a:t>t </a:t>
            </a:r>
            <a:r>
              <a:rPr b="0" lang="en-US" sz="4400" spc="-1" strike="noStrike">
                <a:solidFill>
                  <a:srgbClr val="000000"/>
                </a:solidFill>
                <a:latin typeface="Calibri Light"/>
              </a:rPr>
              <a:t>t</a:t>
            </a:r>
            <a:r>
              <a:rPr b="0" lang="en-US" sz="4400" spc="-1" strike="noStrike">
                <a:solidFill>
                  <a:srgbClr val="000000"/>
                </a:solidFill>
                <a:latin typeface="Calibri Light"/>
              </a:rPr>
              <a:t>h</a:t>
            </a:r>
            <a:r>
              <a:rPr b="0" lang="en-US" sz="4400" spc="-1" strike="noStrike">
                <a:solidFill>
                  <a:srgbClr val="000000"/>
                </a:solidFill>
                <a:latin typeface="Calibri Light"/>
              </a:rPr>
              <a:t>e</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t</a:t>
            </a:r>
            <a:r>
              <a:rPr b="0" lang="en-US" sz="4400" spc="-1" strike="noStrike">
                <a:solidFill>
                  <a:srgbClr val="000000"/>
                </a:solidFill>
                <a:latin typeface="Calibri Light"/>
              </a:rPr>
              <a:t>l</a:t>
            </a:r>
            <a:r>
              <a:rPr b="0" lang="en-US" sz="4400" spc="-1" strike="noStrike">
                <a:solidFill>
                  <a:srgbClr val="000000"/>
                </a:solidFill>
                <a:latin typeface="Calibri Light"/>
              </a:rPr>
              <a:t>e</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e</a:t>
            </a:r>
            <a:r>
              <a:rPr b="0" lang="en-US" sz="4400" spc="-1" strike="noStrike">
                <a:solidFill>
                  <a:srgbClr val="000000"/>
                </a:solidFill>
                <a:latin typeface="Calibri Light"/>
              </a:rPr>
              <a:t>x</a:t>
            </a:r>
            <a:r>
              <a:rPr b="0" lang="en-US" sz="4400" spc="-1" strike="noStrike">
                <a:solidFill>
                  <a:srgbClr val="000000"/>
                </a:solidFill>
                <a:latin typeface="Calibri Light"/>
              </a:rPr>
              <a:t>t </a:t>
            </a:r>
            <a:r>
              <a:rPr b="0" lang="en-US" sz="4400" spc="-1" strike="noStrike">
                <a:solidFill>
                  <a:srgbClr val="000000"/>
                </a:solidFill>
                <a:latin typeface="Calibri Light"/>
              </a:rPr>
              <a:t>f</a:t>
            </a:r>
            <a:r>
              <a:rPr b="0" lang="en-US" sz="4400" spc="-1" strike="noStrike">
                <a:solidFill>
                  <a:srgbClr val="000000"/>
                </a:solidFill>
                <a:latin typeface="Calibri Light"/>
              </a:rPr>
              <a:t>o</a:t>
            </a:r>
            <a:r>
              <a:rPr b="0" lang="en-US" sz="4400" spc="-1" strike="noStrike">
                <a:solidFill>
                  <a:srgbClr val="000000"/>
                </a:solidFill>
                <a:latin typeface="Calibri Light"/>
              </a:rPr>
              <a:t>r</a:t>
            </a: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t</a:t>
            </a:r>
            <a:endParaRPr b="0" lang="en-US" sz="4400" spc="-1" strike="noStrike">
              <a:solidFill>
                <a:srgbClr val="000000"/>
              </a:solidFill>
              <a:latin typeface="Calibri Light"/>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Image 0" descr="preencoded.png"/>
          <p:cNvPicPr/>
          <p:nvPr/>
        </p:nvPicPr>
        <p:blipFill>
          <a:blip r:embed="rId2"/>
          <a:stretch/>
        </p:blipFill>
        <p:spPr>
          <a:xfrm>
            <a:off x="0" y="0"/>
            <a:ext cx="14630040" cy="8229240"/>
          </a:xfrm>
          <a:prstGeom prst="rect">
            <a:avLst/>
          </a:prstGeom>
          <a:ln w="0">
            <a:noFill/>
          </a:ln>
        </p:spPr>
      </p:pic>
      <p:sp>
        <p:nvSpPr>
          <p:cNvPr id="83"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84"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Image 0" descr="preencoded.png"/>
          <p:cNvPicPr/>
          <p:nvPr/>
        </p:nvPicPr>
        <p:blipFill>
          <a:blip r:embed="rId2"/>
          <a:stretch/>
        </p:blipFill>
        <p:spPr>
          <a:xfrm>
            <a:off x="0" y="0"/>
            <a:ext cx="14630040" cy="8229240"/>
          </a:xfrm>
          <a:prstGeom prst="rect">
            <a:avLst/>
          </a:prstGeom>
          <a:ln w="0">
            <a:noFill/>
          </a:ln>
        </p:spPr>
      </p:pic>
      <p:sp>
        <p:nvSpPr>
          <p:cNvPr id="124"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125"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Image 0" descr="preencoded.png"/>
          <p:cNvPicPr/>
          <p:nvPr/>
        </p:nvPicPr>
        <p:blipFill>
          <a:blip r:embed="rId2"/>
          <a:stretch/>
        </p:blipFill>
        <p:spPr>
          <a:xfrm>
            <a:off x="0" y="0"/>
            <a:ext cx="14630040" cy="8229240"/>
          </a:xfrm>
          <a:prstGeom prst="rect">
            <a:avLst/>
          </a:prstGeom>
          <a:ln w="0">
            <a:noFill/>
          </a:ln>
        </p:spPr>
      </p:pic>
      <p:sp>
        <p:nvSpPr>
          <p:cNvPr id="165"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166"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Image 0" descr="preencoded.png"/>
          <p:cNvPicPr/>
          <p:nvPr/>
        </p:nvPicPr>
        <p:blipFill>
          <a:blip r:embed="rId2"/>
          <a:stretch/>
        </p:blipFill>
        <p:spPr>
          <a:xfrm>
            <a:off x="0" y="0"/>
            <a:ext cx="14630040" cy="8229240"/>
          </a:xfrm>
          <a:prstGeom prst="rect">
            <a:avLst/>
          </a:prstGeom>
          <a:ln w="0">
            <a:noFill/>
          </a:ln>
        </p:spPr>
      </p:pic>
      <p:sp>
        <p:nvSpPr>
          <p:cNvPr id="206"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20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Image 0" descr="preencoded.png"/>
          <p:cNvPicPr/>
          <p:nvPr/>
        </p:nvPicPr>
        <p:blipFill>
          <a:blip r:embed="rId2"/>
          <a:stretch/>
        </p:blipFill>
        <p:spPr>
          <a:xfrm>
            <a:off x="0" y="0"/>
            <a:ext cx="14630040" cy="8229240"/>
          </a:xfrm>
          <a:prstGeom prst="rect">
            <a:avLst/>
          </a:prstGeom>
          <a:ln w="0">
            <a:noFill/>
          </a:ln>
        </p:spPr>
      </p:pic>
      <p:sp>
        <p:nvSpPr>
          <p:cNvPr id="247"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248"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5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Image 0" descr="preencoded.png"/>
          <p:cNvPicPr/>
          <p:nvPr/>
        </p:nvPicPr>
        <p:blipFill>
          <a:blip r:embed="rId2"/>
          <a:stretch/>
        </p:blipFill>
        <p:spPr>
          <a:xfrm>
            <a:off x="0" y="0"/>
            <a:ext cx="14630040" cy="8229240"/>
          </a:xfrm>
          <a:prstGeom prst="rect">
            <a:avLst/>
          </a:prstGeom>
          <a:ln w="0">
            <a:noFill/>
          </a:ln>
        </p:spPr>
      </p:pic>
      <p:sp>
        <p:nvSpPr>
          <p:cNvPr id="288"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289"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9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Image 0" descr="preencoded.png"/>
          <p:cNvPicPr/>
          <p:nvPr/>
        </p:nvPicPr>
        <p:blipFill>
          <a:blip r:embed="rId2"/>
          <a:stretch/>
        </p:blipFill>
        <p:spPr>
          <a:xfrm>
            <a:off x="0" y="0"/>
            <a:ext cx="14630040" cy="8229240"/>
          </a:xfrm>
          <a:prstGeom prst="rect">
            <a:avLst/>
          </a:prstGeom>
          <a:ln w="0">
            <a:noFill/>
          </a:ln>
        </p:spPr>
      </p:pic>
      <p:sp>
        <p:nvSpPr>
          <p:cNvPr id="329" name="Shape 0"/>
          <p:cNvSpPr/>
          <p:nvPr/>
        </p:nvSpPr>
        <p:spPr>
          <a:xfrm>
            <a:off x="0" y="0"/>
            <a:ext cx="14630040" cy="8229240"/>
          </a:xfrm>
          <a:prstGeom prst="rect">
            <a:avLst/>
          </a:prstGeom>
          <a:solidFill>
            <a:srgbClr val="152025">
              <a:alpha val="95000"/>
            </a:srgbClr>
          </a:solidFill>
          <a:ln w="0">
            <a:noFill/>
          </a:ln>
        </p:spPr>
        <p:style>
          <a:lnRef idx="0"/>
          <a:fillRef idx="0"/>
          <a:effectRef idx="0"/>
          <a:fontRef idx="minor"/>
        </p:style>
      </p:sp>
      <p:pic>
        <p:nvPicPr>
          <p:cNvPr id="330" name="Image 1" descr="preencoded.png">
            <a:hlinkClick r:id="rId3"/>
          </p:cNvPr>
          <p:cNvPicPr/>
          <p:nvPr/>
        </p:nvPicPr>
        <p:blipFill>
          <a:blip r:embed="rId4"/>
          <a:stretch/>
        </p:blipFill>
        <p:spPr>
          <a:xfrm>
            <a:off x="12839040" y="7749720"/>
            <a:ext cx="1722240" cy="4111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97.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5.xml"/><Relationship Id="rId3" Type="http://schemas.openxmlformats.org/officeDocument/2006/relationships/notesSlide" Target="../notesSlides/notesSlide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Image 0" descr="preencoded.png"/>
          <p:cNvPicPr/>
          <p:nvPr/>
        </p:nvPicPr>
        <p:blipFill>
          <a:blip r:embed="rId1"/>
          <a:stretch/>
        </p:blipFill>
        <p:spPr>
          <a:xfrm>
            <a:off x="0" y="0"/>
            <a:ext cx="5486040" cy="8229240"/>
          </a:xfrm>
          <a:prstGeom prst="rect">
            <a:avLst/>
          </a:prstGeom>
          <a:ln w="0">
            <a:noFill/>
          </a:ln>
        </p:spPr>
      </p:pic>
      <p:sp>
        <p:nvSpPr>
          <p:cNvPr id="374" name="Text 0"/>
          <p:cNvSpPr/>
          <p:nvPr/>
        </p:nvSpPr>
        <p:spPr>
          <a:xfrm>
            <a:off x="6280200" y="3405960"/>
            <a:ext cx="7556040" cy="141732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NVIDIA Stock Analysis</a:t>
            </a:r>
            <a:endParaRPr b="0" lang="en-US" sz="4450" spc="-1" strike="noStrike">
              <a:latin typeface="Arial"/>
            </a:endParaRPr>
          </a:p>
        </p:txBody>
      </p:sp>
      <p:sp>
        <p:nvSpPr>
          <p:cNvPr id="375" name="Text 14"/>
          <p:cNvSpPr/>
          <p:nvPr/>
        </p:nvSpPr>
        <p:spPr>
          <a:xfrm>
            <a:off x="7340760" y="4572000"/>
            <a:ext cx="5037840" cy="35388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1" lang="en-US" sz="1600" spc="-1" strike="noStrike">
                <a:solidFill>
                  <a:srgbClr val="f0f4f1"/>
                </a:solidFill>
                <a:latin typeface="Syne Extra Bold"/>
                <a:ea typeface="Syne Extra Bold"/>
              </a:rPr>
              <a:t>Hasnain Shinwari &amp; Muhammad Zaid Khan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 name="Image 0" descr="preencoded.png"/>
          <p:cNvPicPr/>
          <p:nvPr/>
        </p:nvPicPr>
        <p:blipFill>
          <a:blip r:embed="rId1"/>
          <a:stretch/>
        </p:blipFill>
        <p:spPr>
          <a:xfrm>
            <a:off x="0" y="0"/>
            <a:ext cx="5486040" cy="8229240"/>
          </a:xfrm>
          <a:prstGeom prst="rect">
            <a:avLst/>
          </a:prstGeom>
          <a:ln w="0">
            <a:noFill/>
          </a:ln>
        </p:spPr>
      </p:pic>
      <p:sp>
        <p:nvSpPr>
          <p:cNvPr id="377" name="Text 0"/>
          <p:cNvSpPr/>
          <p:nvPr/>
        </p:nvSpPr>
        <p:spPr>
          <a:xfrm>
            <a:off x="6280200" y="2155680"/>
            <a:ext cx="7556040" cy="212580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Random Forest Classification Model</a:t>
            </a:r>
            <a:endParaRPr b="0" lang="en-US" sz="4450" spc="-1" strike="noStrike">
              <a:latin typeface="Arial"/>
            </a:endParaRPr>
          </a:p>
        </p:txBody>
      </p:sp>
      <p:sp>
        <p:nvSpPr>
          <p:cNvPr id="378" name="Text 1"/>
          <p:cNvSpPr/>
          <p:nvPr/>
        </p:nvSpPr>
        <p:spPr>
          <a:xfrm>
            <a:off x="6280200" y="4622400"/>
            <a:ext cx="7556040" cy="145116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Random Forest classification is a supervised learning algorithm that utilizes multiple decision trees for classification tasks. The model aggregates the predictions of individual trees to achieve a more robust and accurate classification result.</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 name="Image 0" descr="preencoded.png"/>
          <p:cNvPicPr/>
          <p:nvPr/>
        </p:nvPicPr>
        <p:blipFill>
          <a:blip r:embed="rId1"/>
          <a:stretch/>
        </p:blipFill>
        <p:spPr>
          <a:xfrm>
            <a:off x="0" y="0"/>
            <a:ext cx="5486040" cy="8229240"/>
          </a:xfrm>
          <a:prstGeom prst="rect">
            <a:avLst/>
          </a:prstGeom>
          <a:ln w="0">
            <a:noFill/>
          </a:ln>
        </p:spPr>
      </p:pic>
      <p:sp>
        <p:nvSpPr>
          <p:cNvPr id="380" name="Text 0"/>
          <p:cNvSpPr/>
          <p:nvPr/>
        </p:nvSpPr>
        <p:spPr>
          <a:xfrm>
            <a:off x="6280200" y="2155680"/>
            <a:ext cx="7556040" cy="212580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Random Forest Regression Model</a:t>
            </a:r>
            <a:endParaRPr b="0" lang="en-US" sz="4450" spc="-1" strike="noStrike">
              <a:latin typeface="Arial"/>
            </a:endParaRPr>
          </a:p>
        </p:txBody>
      </p:sp>
      <p:sp>
        <p:nvSpPr>
          <p:cNvPr id="381" name="Text 1"/>
          <p:cNvSpPr/>
          <p:nvPr/>
        </p:nvSpPr>
        <p:spPr>
          <a:xfrm>
            <a:off x="6280200" y="4622400"/>
            <a:ext cx="7556040" cy="145116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Random Forest regression is a powerful tool for predicting continuous variables by leveraging the collective wisdom of multiple decision trees. This ensemble model averages the predictions of individual trees to produce a more accurate and reliable estimate.</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Image 0" descr="preencoded.png"/>
          <p:cNvPicPr/>
          <p:nvPr/>
        </p:nvPicPr>
        <p:blipFill>
          <a:blip r:embed="rId1"/>
          <a:stretch/>
        </p:blipFill>
        <p:spPr>
          <a:xfrm>
            <a:off x="0" y="0"/>
            <a:ext cx="5486040" cy="8229240"/>
          </a:xfrm>
          <a:prstGeom prst="rect">
            <a:avLst/>
          </a:prstGeom>
          <a:ln w="0">
            <a:noFill/>
          </a:ln>
        </p:spPr>
      </p:pic>
      <p:sp>
        <p:nvSpPr>
          <p:cNvPr id="383" name="Text 0"/>
          <p:cNvSpPr/>
          <p:nvPr/>
        </p:nvSpPr>
        <p:spPr>
          <a:xfrm>
            <a:off x="6280200" y="2155680"/>
            <a:ext cx="7556040" cy="212580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K-Means Clustering Model</a:t>
            </a:r>
            <a:endParaRPr b="0" lang="en-US" sz="4450" spc="-1" strike="noStrike">
              <a:latin typeface="Arial"/>
            </a:endParaRPr>
          </a:p>
        </p:txBody>
      </p:sp>
      <p:sp>
        <p:nvSpPr>
          <p:cNvPr id="384" name="Text 1"/>
          <p:cNvSpPr/>
          <p:nvPr/>
        </p:nvSpPr>
        <p:spPr>
          <a:xfrm>
            <a:off x="6280200" y="4622400"/>
            <a:ext cx="7556040" cy="145116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K-Means clustering is an unsupervised learning algorithm used to group data points into clusters based on their similarity. The model aims to find the optimal cluster centroids and assign data points to the nearest centroid, creating distinct groups of data points.</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Image 0" descr="preencoded.png"/>
          <p:cNvPicPr/>
          <p:nvPr/>
        </p:nvPicPr>
        <p:blipFill>
          <a:blip r:embed="rId1"/>
          <a:stretch/>
        </p:blipFill>
        <p:spPr>
          <a:xfrm>
            <a:off x="0" y="0"/>
            <a:ext cx="5486040" cy="8229240"/>
          </a:xfrm>
          <a:prstGeom prst="rect">
            <a:avLst/>
          </a:prstGeom>
          <a:ln w="0">
            <a:noFill/>
          </a:ln>
        </p:spPr>
      </p:pic>
      <p:sp>
        <p:nvSpPr>
          <p:cNvPr id="386" name="Text 0"/>
          <p:cNvSpPr/>
          <p:nvPr/>
        </p:nvSpPr>
        <p:spPr>
          <a:xfrm>
            <a:off x="6280200" y="1800360"/>
            <a:ext cx="7556040" cy="1417320"/>
          </a:xfrm>
          <a:prstGeom prst="rect">
            <a:avLst/>
          </a:prstGeom>
          <a:noFill/>
          <a:ln w="0">
            <a:noFill/>
          </a:ln>
        </p:spPr>
        <p:style>
          <a:lnRef idx="0"/>
          <a:fillRef idx="0"/>
          <a:effectRef idx="0"/>
          <a:fontRef idx="minor"/>
        </p:style>
        <p:txBody>
          <a:bodyPr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Accuracy of the Models</a:t>
            </a:r>
            <a:endParaRPr b="0" lang="en-US" sz="4450" spc="-1" strike="noStrike">
              <a:latin typeface="Arial"/>
            </a:endParaRPr>
          </a:p>
        </p:txBody>
      </p:sp>
      <p:sp>
        <p:nvSpPr>
          <p:cNvPr id="387" name="Shape 1"/>
          <p:cNvSpPr/>
          <p:nvPr/>
        </p:nvSpPr>
        <p:spPr>
          <a:xfrm>
            <a:off x="6280200" y="3558240"/>
            <a:ext cx="3664440" cy="1321920"/>
          </a:xfrm>
          <a:prstGeom prst="roundRect">
            <a:avLst>
              <a:gd name="adj" fmla="val 7205"/>
            </a:avLst>
          </a:prstGeom>
          <a:solidFill>
            <a:srgbClr val="547808"/>
          </a:solidFill>
          <a:ln w="7620">
            <a:solidFill>
              <a:srgbClr val="6d9121"/>
            </a:solidFill>
            <a:round/>
          </a:ln>
        </p:spPr>
        <p:style>
          <a:lnRef idx="0"/>
          <a:fillRef idx="0"/>
          <a:effectRef idx="0"/>
          <a:fontRef idx="minor"/>
        </p:style>
      </p:sp>
      <p:sp>
        <p:nvSpPr>
          <p:cNvPr id="388" name="Text 2"/>
          <p:cNvSpPr/>
          <p:nvPr/>
        </p:nvSpPr>
        <p:spPr>
          <a:xfrm>
            <a:off x="6514560" y="3792600"/>
            <a:ext cx="3085200" cy="35388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1" lang="en-US" sz="2200" spc="-1" strike="noStrike">
                <a:solidFill>
                  <a:srgbClr val="ffffff"/>
                </a:solidFill>
                <a:latin typeface="Syne Extra Bold"/>
                <a:ea typeface="Syne Extra Bold"/>
              </a:rPr>
              <a:t>Classification</a:t>
            </a:r>
            <a:endParaRPr b="0" lang="en-US" sz="2200" spc="-1" strike="noStrike">
              <a:latin typeface="Arial"/>
            </a:endParaRPr>
          </a:p>
        </p:txBody>
      </p:sp>
      <p:sp>
        <p:nvSpPr>
          <p:cNvPr id="389" name="Text 3"/>
          <p:cNvSpPr/>
          <p:nvPr/>
        </p:nvSpPr>
        <p:spPr>
          <a:xfrm>
            <a:off x="6514560" y="4282920"/>
            <a:ext cx="3195720" cy="362520"/>
          </a:xfrm>
          <a:prstGeom prst="rect">
            <a:avLst/>
          </a:prstGeom>
          <a:noFill/>
          <a:ln w="0">
            <a:noFill/>
          </a:ln>
        </p:spPr>
        <p:style>
          <a:lnRef idx="0"/>
          <a:fillRef idx="0"/>
          <a:effectRef idx="0"/>
          <a:fontRef idx="minor"/>
        </p:style>
        <p:txBody>
          <a:bodyPr wrap="none" lIns="0" rIns="0" tIns="0" bIns="0" anchor="t">
            <a:noAutofit/>
          </a:bodyPr>
          <a:p>
            <a:pPr>
              <a:lnSpc>
                <a:spcPts val="2849"/>
              </a:lnSpc>
              <a:buNone/>
              <a:tabLst>
                <a:tab algn="l" pos="0"/>
              </a:tabLst>
            </a:pPr>
            <a:r>
              <a:rPr b="0" lang="en-US" sz="1750" spc="-1" strike="noStrike">
                <a:solidFill>
                  <a:srgbClr val="ffffff"/>
                </a:solidFill>
                <a:latin typeface="Syne"/>
                <a:ea typeface="Syne"/>
              </a:rPr>
              <a:t>65% accuracy</a:t>
            </a:r>
            <a:endParaRPr b="0" lang="en-US" sz="1750" spc="-1" strike="noStrike">
              <a:latin typeface="Arial"/>
            </a:endParaRPr>
          </a:p>
        </p:txBody>
      </p:sp>
      <p:sp>
        <p:nvSpPr>
          <p:cNvPr id="390" name="Shape 4"/>
          <p:cNvSpPr/>
          <p:nvPr/>
        </p:nvSpPr>
        <p:spPr>
          <a:xfrm>
            <a:off x="10171800" y="3558240"/>
            <a:ext cx="3664440" cy="1321920"/>
          </a:xfrm>
          <a:prstGeom prst="roundRect">
            <a:avLst>
              <a:gd name="adj" fmla="val 7205"/>
            </a:avLst>
          </a:prstGeom>
          <a:solidFill>
            <a:srgbClr val="547808"/>
          </a:solidFill>
          <a:ln w="7620">
            <a:solidFill>
              <a:srgbClr val="6d9121"/>
            </a:solidFill>
            <a:round/>
          </a:ln>
        </p:spPr>
        <p:style>
          <a:lnRef idx="0"/>
          <a:fillRef idx="0"/>
          <a:effectRef idx="0"/>
          <a:fontRef idx="minor"/>
        </p:style>
      </p:sp>
      <p:sp>
        <p:nvSpPr>
          <p:cNvPr id="391" name="Text 5"/>
          <p:cNvSpPr/>
          <p:nvPr/>
        </p:nvSpPr>
        <p:spPr>
          <a:xfrm>
            <a:off x="10406160" y="379260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1" lang="en-US" sz="2200" spc="-1" strike="noStrike">
                <a:solidFill>
                  <a:srgbClr val="ffffff"/>
                </a:solidFill>
                <a:latin typeface="Syne Extra Bold"/>
                <a:ea typeface="Syne Extra Bold"/>
              </a:rPr>
              <a:t>Regression</a:t>
            </a:r>
            <a:endParaRPr b="0" lang="en-US" sz="2200" spc="-1" strike="noStrike">
              <a:latin typeface="Arial"/>
            </a:endParaRPr>
          </a:p>
        </p:txBody>
      </p:sp>
      <p:sp>
        <p:nvSpPr>
          <p:cNvPr id="392" name="Text 6"/>
          <p:cNvSpPr/>
          <p:nvPr/>
        </p:nvSpPr>
        <p:spPr>
          <a:xfrm>
            <a:off x="10406160" y="4282920"/>
            <a:ext cx="3195720" cy="362520"/>
          </a:xfrm>
          <a:prstGeom prst="rect">
            <a:avLst/>
          </a:prstGeom>
          <a:noFill/>
          <a:ln w="0">
            <a:noFill/>
          </a:ln>
        </p:spPr>
        <p:style>
          <a:lnRef idx="0"/>
          <a:fillRef idx="0"/>
          <a:effectRef idx="0"/>
          <a:fontRef idx="minor"/>
        </p:style>
        <p:txBody>
          <a:bodyPr wrap="none" lIns="0" rIns="0" tIns="0" bIns="0" anchor="t">
            <a:noAutofit/>
          </a:bodyPr>
          <a:p>
            <a:pPr>
              <a:lnSpc>
                <a:spcPts val="2849"/>
              </a:lnSpc>
              <a:buNone/>
              <a:tabLst>
                <a:tab algn="l" pos="0"/>
              </a:tabLst>
            </a:pPr>
            <a:r>
              <a:rPr b="0" lang="en-US" sz="1750" spc="-1" strike="noStrike">
                <a:solidFill>
                  <a:srgbClr val="ffffff"/>
                </a:solidFill>
                <a:latin typeface="Syne"/>
                <a:ea typeface="Syne"/>
              </a:rPr>
              <a:t>96% accuracy</a:t>
            </a:r>
            <a:endParaRPr b="0" lang="en-US" sz="1750" spc="-1" strike="noStrike">
              <a:latin typeface="Arial"/>
            </a:endParaRPr>
          </a:p>
        </p:txBody>
      </p:sp>
      <p:sp>
        <p:nvSpPr>
          <p:cNvPr id="393" name="Shape 7"/>
          <p:cNvSpPr/>
          <p:nvPr/>
        </p:nvSpPr>
        <p:spPr>
          <a:xfrm>
            <a:off x="6280200" y="5106960"/>
            <a:ext cx="7556040" cy="1321920"/>
          </a:xfrm>
          <a:prstGeom prst="roundRect">
            <a:avLst>
              <a:gd name="adj" fmla="val 7205"/>
            </a:avLst>
          </a:prstGeom>
          <a:solidFill>
            <a:srgbClr val="547808"/>
          </a:solidFill>
          <a:ln w="7620">
            <a:solidFill>
              <a:srgbClr val="6d9121"/>
            </a:solidFill>
            <a:round/>
          </a:ln>
        </p:spPr>
        <p:style>
          <a:lnRef idx="0"/>
          <a:fillRef idx="0"/>
          <a:effectRef idx="0"/>
          <a:fontRef idx="minor"/>
        </p:style>
      </p:sp>
      <p:sp>
        <p:nvSpPr>
          <p:cNvPr id="394" name="Text 8"/>
          <p:cNvSpPr/>
          <p:nvPr/>
        </p:nvSpPr>
        <p:spPr>
          <a:xfrm>
            <a:off x="6514560" y="53416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buNone/>
              <a:tabLst>
                <a:tab algn="l" pos="0"/>
              </a:tabLst>
            </a:pPr>
            <a:r>
              <a:rPr b="1" lang="en-US" sz="2200" spc="-1" strike="noStrike">
                <a:solidFill>
                  <a:srgbClr val="ffffff"/>
                </a:solidFill>
                <a:latin typeface="Syne Extra Bold"/>
                <a:ea typeface="Syne Extra Bold"/>
              </a:rPr>
              <a:t>Clustering</a:t>
            </a:r>
            <a:endParaRPr b="0" lang="en-US" sz="2200" spc="-1" strike="noStrike">
              <a:latin typeface="Arial"/>
            </a:endParaRPr>
          </a:p>
        </p:txBody>
      </p:sp>
      <p:sp>
        <p:nvSpPr>
          <p:cNvPr id="395" name="Text 9"/>
          <p:cNvSpPr/>
          <p:nvPr/>
        </p:nvSpPr>
        <p:spPr>
          <a:xfrm>
            <a:off x="6514560" y="5832000"/>
            <a:ext cx="7087320" cy="362520"/>
          </a:xfrm>
          <a:prstGeom prst="rect">
            <a:avLst/>
          </a:prstGeom>
          <a:noFill/>
          <a:ln w="0">
            <a:noFill/>
          </a:ln>
        </p:spPr>
        <p:style>
          <a:lnRef idx="0"/>
          <a:fillRef idx="0"/>
          <a:effectRef idx="0"/>
          <a:fontRef idx="minor"/>
        </p:style>
        <p:txBody>
          <a:bodyPr wrap="none" lIns="0" rIns="0" tIns="0" bIns="0" anchor="t">
            <a:noAutofit/>
          </a:bodyPr>
          <a:p>
            <a:pPr>
              <a:lnSpc>
                <a:spcPts val="2849"/>
              </a:lnSpc>
              <a:buNone/>
              <a:tabLst>
                <a:tab algn="l" pos="0"/>
              </a:tabLst>
            </a:pPr>
            <a:r>
              <a:rPr b="0" lang="en-US" sz="1750" spc="-1" strike="noStrike">
                <a:solidFill>
                  <a:srgbClr val="ffffff"/>
                </a:solidFill>
                <a:latin typeface="Syne"/>
                <a:ea typeface="Syne"/>
              </a:rPr>
              <a:t>59% accuracy</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 0"/>
          <p:cNvSpPr/>
          <p:nvPr/>
        </p:nvSpPr>
        <p:spPr>
          <a:xfrm>
            <a:off x="793800" y="2076480"/>
            <a:ext cx="7108560" cy="708480"/>
          </a:xfrm>
          <a:prstGeom prst="rect">
            <a:avLst/>
          </a:prstGeom>
          <a:noFill/>
          <a:ln w="0">
            <a:noFill/>
          </a:ln>
        </p:spPr>
        <p:style>
          <a:lnRef idx="0"/>
          <a:fillRef idx="0"/>
          <a:effectRef idx="0"/>
          <a:fontRef idx="minor"/>
        </p:style>
        <p:txBody>
          <a:bodyPr wrap="none"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Key Takeaways</a:t>
            </a:r>
            <a:endParaRPr b="0" lang="en-US" sz="4450" spc="-1" strike="noStrike">
              <a:latin typeface="Arial"/>
            </a:endParaRPr>
          </a:p>
        </p:txBody>
      </p:sp>
      <p:sp>
        <p:nvSpPr>
          <p:cNvPr id="397" name="Shape 1"/>
          <p:cNvSpPr/>
          <p:nvPr/>
        </p:nvSpPr>
        <p:spPr>
          <a:xfrm>
            <a:off x="793800" y="3493800"/>
            <a:ext cx="510120" cy="510120"/>
          </a:xfrm>
          <a:prstGeom prst="roundRect">
            <a:avLst>
              <a:gd name="adj" fmla="val 18669"/>
            </a:avLst>
          </a:prstGeom>
          <a:solidFill>
            <a:srgbClr val="547808"/>
          </a:solidFill>
          <a:ln w="7620">
            <a:solidFill>
              <a:srgbClr val="6d9121"/>
            </a:solidFill>
            <a:round/>
          </a:ln>
        </p:spPr>
        <p:style>
          <a:lnRef idx="0"/>
          <a:fillRef idx="0"/>
          <a:effectRef idx="0"/>
          <a:fontRef idx="minor"/>
        </p:style>
      </p:sp>
      <p:sp>
        <p:nvSpPr>
          <p:cNvPr id="398" name="Text 2"/>
          <p:cNvSpPr/>
          <p:nvPr/>
        </p:nvSpPr>
        <p:spPr>
          <a:xfrm>
            <a:off x="959040" y="3578760"/>
            <a:ext cx="17964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buNone/>
              <a:tabLst>
                <a:tab algn="l" pos="0"/>
              </a:tabLst>
            </a:pPr>
            <a:r>
              <a:rPr b="1" lang="en-US" sz="2650" spc="-1" strike="noStrike">
                <a:solidFill>
                  <a:srgbClr val="ffffff"/>
                </a:solidFill>
                <a:latin typeface="Syne Extra Bold"/>
                <a:ea typeface="Syne Extra Bold"/>
              </a:rPr>
              <a:t>1</a:t>
            </a:r>
            <a:endParaRPr b="0" lang="en-US" sz="2650" spc="-1" strike="noStrike">
              <a:latin typeface="Arial"/>
            </a:endParaRPr>
          </a:p>
        </p:txBody>
      </p:sp>
      <p:sp>
        <p:nvSpPr>
          <p:cNvPr id="399" name="Text 3"/>
          <p:cNvSpPr/>
          <p:nvPr/>
        </p:nvSpPr>
        <p:spPr>
          <a:xfrm>
            <a:off x="1531080" y="3493800"/>
            <a:ext cx="3458880" cy="708480"/>
          </a:xfrm>
          <a:prstGeom prst="rect">
            <a:avLst/>
          </a:prstGeom>
          <a:noFill/>
          <a:ln w="0">
            <a:noFill/>
          </a:ln>
        </p:spPr>
        <p:style>
          <a:lnRef idx="0"/>
          <a:fillRef idx="0"/>
          <a:effectRef idx="0"/>
          <a:fontRef idx="minor"/>
        </p:style>
        <p:txBody>
          <a:bodyPr lIns="0" rIns="0" tIns="0" bIns="0" anchor="t">
            <a:noAutofit/>
          </a:bodyPr>
          <a:p>
            <a:pPr>
              <a:lnSpc>
                <a:spcPts val="2750"/>
              </a:lnSpc>
              <a:buNone/>
              <a:tabLst>
                <a:tab algn="l" pos="0"/>
              </a:tabLst>
            </a:pPr>
            <a:r>
              <a:rPr b="1" lang="en-US" sz="2200" spc="-1" strike="noStrike">
                <a:solidFill>
                  <a:srgbClr val="d7e5d8"/>
                </a:solidFill>
                <a:latin typeface="Syne Extra Bold"/>
                <a:ea typeface="Syne Extra Bold"/>
              </a:rPr>
              <a:t>Strong Regression</a:t>
            </a:r>
            <a:endParaRPr b="0" lang="en-US" sz="2200" spc="-1" strike="noStrike">
              <a:latin typeface="Arial"/>
            </a:endParaRPr>
          </a:p>
        </p:txBody>
      </p:sp>
      <p:sp>
        <p:nvSpPr>
          <p:cNvPr id="400" name="Text 4"/>
          <p:cNvSpPr/>
          <p:nvPr/>
        </p:nvSpPr>
        <p:spPr>
          <a:xfrm>
            <a:off x="1531080" y="4338720"/>
            <a:ext cx="3458880" cy="181404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The regression model achieved a high accuracy, indicating its potential for predicting Nvidia stock prices with considerable confidence.</a:t>
            </a:r>
            <a:endParaRPr b="0" lang="en-US" sz="1750" spc="-1" strike="noStrike">
              <a:latin typeface="Arial"/>
            </a:endParaRPr>
          </a:p>
        </p:txBody>
      </p:sp>
      <p:sp>
        <p:nvSpPr>
          <p:cNvPr id="401" name="Shape 5"/>
          <p:cNvSpPr/>
          <p:nvPr/>
        </p:nvSpPr>
        <p:spPr>
          <a:xfrm>
            <a:off x="5217120" y="3493800"/>
            <a:ext cx="510120" cy="510120"/>
          </a:xfrm>
          <a:prstGeom prst="roundRect">
            <a:avLst>
              <a:gd name="adj" fmla="val 18669"/>
            </a:avLst>
          </a:prstGeom>
          <a:solidFill>
            <a:srgbClr val="547808"/>
          </a:solidFill>
          <a:ln w="7620">
            <a:solidFill>
              <a:srgbClr val="6d9121"/>
            </a:solidFill>
            <a:round/>
          </a:ln>
        </p:spPr>
        <p:style>
          <a:lnRef idx="0"/>
          <a:fillRef idx="0"/>
          <a:effectRef idx="0"/>
          <a:fontRef idx="minor"/>
        </p:style>
      </p:sp>
      <p:sp>
        <p:nvSpPr>
          <p:cNvPr id="402" name="Text 6"/>
          <p:cNvSpPr/>
          <p:nvPr/>
        </p:nvSpPr>
        <p:spPr>
          <a:xfrm>
            <a:off x="5301360" y="3578760"/>
            <a:ext cx="34092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buNone/>
              <a:tabLst>
                <a:tab algn="l" pos="0"/>
              </a:tabLst>
            </a:pPr>
            <a:r>
              <a:rPr b="1" lang="en-US" sz="2650" spc="-1" strike="noStrike">
                <a:solidFill>
                  <a:srgbClr val="ffffff"/>
                </a:solidFill>
                <a:latin typeface="Syne Extra Bold"/>
                <a:ea typeface="Syne Extra Bold"/>
              </a:rPr>
              <a:t>2</a:t>
            </a:r>
            <a:endParaRPr b="0" lang="en-US" sz="2650" spc="-1" strike="noStrike">
              <a:latin typeface="Arial"/>
            </a:endParaRPr>
          </a:p>
        </p:txBody>
      </p:sp>
      <p:sp>
        <p:nvSpPr>
          <p:cNvPr id="403" name="Text 7"/>
          <p:cNvSpPr/>
          <p:nvPr/>
        </p:nvSpPr>
        <p:spPr>
          <a:xfrm>
            <a:off x="5954040" y="3493800"/>
            <a:ext cx="3458880" cy="708480"/>
          </a:xfrm>
          <a:prstGeom prst="rect">
            <a:avLst/>
          </a:prstGeom>
          <a:noFill/>
          <a:ln w="0">
            <a:noFill/>
          </a:ln>
        </p:spPr>
        <p:style>
          <a:lnRef idx="0"/>
          <a:fillRef idx="0"/>
          <a:effectRef idx="0"/>
          <a:fontRef idx="minor"/>
        </p:style>
        <p:txBody>
          <a:bodyPr lIns="0" rIns="0" tIns="0" bIns="0" anchor="t">
            <a:noAutofit/>
          </a:bodyPr>
          <a:p>
            <a:pPr>
              <a:lnSpc>
                <a:spcPts val="2750"/>
              </a:lnSpc>
              <a:buNone/>
              <a:tabLst>
                <a:tab algn="l" pos="0"/>
              </a:tabLst>
            </a:pPr>
            <a:r>
              <a:rPr b="1" lang="en-US" sz="2200" spc="-1" strike="noStrike">
                <a:solidFill>
                  <a:srgbClr val="d7e5d8"/>
                </a:solidFill>
                <a:latin typeface="Syne Extra Bold"/>
                <a:ea typeface="Syne Extra Bold"/>
              </a:rPr>
              <a:t>Room for Improvement</a:t>
            </a:r>
            <a:endParaRPr b="0" lang="en-US" sz="2200" spc="-1" strike="noStrike">
              <a:latin typeface="Arial"/>
            </a:endParaRPr>
          </a:p>
        </p:txBody>
      </p:sp>
      <p:sp>
        <p:nvSpPr>
          <p:cNvPr id="404" name="Text 8"/>
          <p:cNvSpPr/>
          <p:nvPr/>
        </p:nvSpPr>
        <p:spPr>
          <a:xfrm>
            <a:off x="5954040" y="4338720"/>
            <a:ext cx="3458880" cy="145116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The classification and clustering models require further refinement to improve their performance and accuracy.</a:t>
            </a:r>
            <a:endParaRPr b="0" lang="en-US" sz="1750" spc="-1" strike="noStrike">
              <a:latin typeface="Arial"/>
            </a:endParaRPr>
          </a:p>
        </p:txBody>
      </p:sp>
      <p:sp>
        <p:nvSpPr>
          <p:cNvPr id="405" name="Shape 9"/>
          <p:cNvSpPr/>
          <p:nvPr/>
        </p:nvSpPr>
        <p:spPr>
          <a:xfrm>
            <a:off x="9640080" y="3493800"/>
            <a:ext cx="510120" cy="510120"/>
          </a:xfrm>
          <a:prstGeom prst="roundRect">
            <a:avLst>
              <a:gd name="adj" fmla="val 18669"/>
            </a:avLst>
          </a:prstGeom>
          <a:solidFill>
            <a:srgbClr val="547808"/>
          </a:solidFill>
          <a:ln w="7620">
            <a:solidFill>
              <a:srgbClr val="6d9121"/>
            </a:solidFill>
            <a:round/>
          </a:ln>
        </p:spPr>
        <p:style>
          <a:lnRef idx="0"/>
          <a:fillRef idx="0"/>
          <a:effectRef idx="0"/>
          <a:fontRef idx="minor"/>
        </p:style>
      </p:sp>
      <p:sp>
        <p:nvSpPr>
          <p:cNvPr id="406" name="Text 10"/>
          <p:cNvSpPr/>
          <p:nvPr/>
        </p:nvSpPr>
        <p:spPr>
          <a:xfrm>
            <a:off x="9715680" y="3578760"/>
            <a:ext cx="358560" cy="339840"/>
          </a:xfrm>
          <a:prstGeom prst="rect">
            <a:avLst/>
          </a:prstGeom>
          <a:noFill/>
          <a:ln w="0">
            <a:noFill/>
          </a:ln>
        </p:spPr>
        <p:style>
          <a:lnRef idx="0"/>
          <a:fillRef idx="0"/>
          <a:effectRef idx="0"/>
          <a:fontRef idx="minor"/>
        </p:style>
        <p:txBody>
          <a:bodyPr wrap="none" lIns="0" rIns="0" tIns="0" bIns="0" anchor="t">
            <a:noAutofit/>
          </a:bodyPr>
          <a:p>
            <a:pPr algn="ctr">
              <a:lnSpc>
                <a:spcPts val="2650"/>
              </a:lnSpc>
              <a:buNone/>
              <a:tabLst>
                <a:tab algn="l" pos="0"/>
              </a:tabLst>
            </a:pPr>
            <a:r>
              <a:rPr b="1" lang="en-US" sz="2650" spc="-1" strike="noStrike">
                <a:solidFill>
                  <a:srgbClr val="ffffff"/>
                </a:solidFill>
                <a:latin typeface="Syne Extra Bold"/>
                <a:ea typeface="Syne Extra Bold"/>
              </a:rPr>
              <a:t>3</a:t>
            </a:r>
            <a:endParaRPr b="0" lang="en-US" sz="2650" spc="-1" strike="noStrike">
              <a:latin typeface="Arial"/>
            </a:endParaRPr>
          </a:p>
        </p:txBody>
      </p:sp>
      <p:sp>
        <p:nvSpPr>
          <p:cNvPr id="407" name="Text 11"/>
          <p:cNvSpPr/>
          <p:nvPr/>
        </p:nvSpPr>
        <p:spPr>
          <a:xfrm>
            <a:off x="10377360" y="3493800"/>
            <a:ext cx="3458880" cy="708480"/>
          </a:xfrm>
          <a:prstGeom prst="rect">
            <a:avLst/>
          </a:prstGeom>
          <a:noFill/>
          <a:ln w="0">
            <a:noFill/>
          </a:ln>
        </p:spPr>
        <p:style>
          <a:lnRef idx="0"/>
          <a:fillRef idx="0"/>
          <a:effectRef idx="0"/>
          <a:fontRef idx="minor"/>
        </p:style>
        <p:txBody>
          <a:bodyPr lIns="0" rIns="0" tIns="0" bIns="0" anchor="t">
            <a:noAutofit/>
          </a:bodyPr>
          <a:p>
            <a:pPr>
              <a:lnSpc>
                <a:spcPts val="2750"/>
              </a:lnSpc>
              <a:buNone/>
              <a:tabLst>
                <a:tab algn="l" pos="0"/>
              </a:tabLst>
            </a:pPr>
            <a:r>
              <a:rPr b="1" lang="en-US" sz="2200" spc="-1" strike="noStrike">
                <a:solidFill>
                  <a:srgbClr val="d7e5d8"/>
                </a:solidFill>
                <a:latin typeface="Syne Extra Bold"/>
                <a:ea typeface="Syne Extra Bold"/>
              </a:rPr>
              <a:t>Continued Exploration</a:t>
            </a:r>
            <a:endParaRPr b="0" lang="en-US" sz="2200" spc="-1" strike="noStrike">
              <a:latin typeface="Arial"/>
            </a:endParaRPr>
          </a:p>
        </p:txBody>
      </p:sp>
      <p:sp>
        <p:nvSpPr>
          <p:cNvPr id="408" name="Text 12"/>
          <p:cNvSpPr/>
          <p:nvPr/>
        </p:nvSpPr>
        <p:spPr>
          <a:xfrm>
            <a:off x="10377360" y="4338720"/>
            <a:ext cx="3458880" cy="1451160"/>
          </a:xfrm>
          <a:prstGeom prst="rect">
            <a:avLst/>
          </a:prstGeom>
          <a:noFill/>
          <a:ln w="0">
            <a:noFill/>
          </a:ln>
        </p:spPr>
        <p:style>
          <a:lnRef idx="0"/>
          <a:fillRef idx="0"/>
          <a:effectRef idx="0"/>
          <a:fontRef idx="minor"/>
        </p:style>
        <p:txBody>
          <a:bodyPr lIns="0" rIns="0" tIns="0" bIns="0" anchor="t">
            <a:noAutofit/>
          </a:bodyPr>
          <a:p>
            <a:pPr>
              <a:lnSpc>
                <a:spcPts val="2849"/>
              </a:lnSpc>
              <a:buNone/>
              <a:tabLst>
                <a:tab algn="l" pos="0"/>
              </a:tabLst>
            </a:pPr>
            <a:r>
              <a:rPr b="0" lang="en-US" sz="1750" spc="-1" strike="noStrike">
                <a:solidFill>
                  <a:srgbClr val="d7e5d8"/>
                </a:solidFill>
                <a:latin typeface="Syne"/>
                <a:ea typeface="Syne"/>
              </a:rPr>
              <a:t>The findings underscore the importance of continued research and development in these areas to enhance model capabilities.</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Image 0" descr="preencoded.png"/>
          <p:cNvPicPr/>
          <p:nvPr/>
        </p:nvPicPr>
        <p:blipFill>
          <a:blip r:embed="rId1"/>
          <a:stretch/>
        </p:blipFill>
        <p:spPr>
          <a:xfrm>
            <a:off x="0" y="0"/>
            <a:ext cx="14630040" cy="2835000"/>
          </a:xfrm>
          <a:prstGeom prst="rect">
            <a:avLst/>
          </a:prstGeom>
          <a:ln w="0">
            <a:noFill/>
          </a:ln>
        </p:spPr>
      </p:pic>
      <p:sp>
        <p:nvSpPr>
          <p:cNvPr id="410" name="Text 0"/>
          <p:cNvSpPr/>
          <p:nvPr/>
        </p:nvSpPr>
        <p:spPr>
          <a:xfrm>
            <a:off x="793800" y="5177880"/>
            <a:ext cx="5670360" cy="708480"/>
          </a:xfrm>
          <a:prstGeom prst="rect">
            <a:avLst/>
          </a:prstGeom>
          <a:noFill/>
          <a:ln w="0">
            <a:noFill/>
          </a:ln>
        </p:spPr>
        <p:style>
          <a:lnRef idx="0"/>
          <a:fillRef idx="0"/>
          <a:effectRef idx="0"/>
          <a:fontRef idx="minor"/>
        </p:style>
        <p:txBody>
          <a:bodyPr wrap="none" lIns="0" rIns="0" tIns="0" bIns="0" anchor="t">
            <a:noAutofit/>
          </a:bodyPr>
          <a:p>
            <a:pPr>
              <a:lnSpc>
                <a:spcPts val="5550"/>
              </a:lnSpc>
              <a:buNone/>
              <a:tabLst>
                <a:tab algn="l" pos="0"/>
              </a:tabLst>
            </a:pPr>
            <a:r>
              <a:rPr b="1" lang="en-US" sz="4450" spc="-1" strike="noStrike">
                <a:solidFill>
                  <a:srgbClr val="f0f4f1"/>
                </a:solidFill>
                <a:latin typeface="Syne Extra Bold"/>
                <a:ea typeface="Syne Extra Bold"/>
              </a:rPr>
              <a:t>Thank You</a:t>
            </a:r>
            <a:endParaRPr b="0" lang="en-US" sz="44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2025-01-02T17:41:01Z</dcterms:created>
  <dc:creator>PptxGenJS</dc:creator>
  <dc:description/>
  <dc:language>en-US</dc:language>
  <cp:lastModifiedBy/>
  <dcterms:modified xsi:type="dcterms:W3CDTF">2025-01-02T23:17:32Z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9</vt:i4>
  </property>
</Properties>
</file>